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2"/>
  </p:sldMasterIdLst>
  <p:handoutMasterIdLst>
    <p:handoutMasterId r:id="rId16"/>
  </p:handoutMasterIdLst>
  <p:sldIdLst>
    <p:sldId id="269" r:id="rId3"/>
    <p:sldId id="268" r:id="rId4"/>
    <p:sldId id="266" r:id="rId5"/>
    <p:sldId id="271" r:id="rId6"/>
    <p:sldId id="272" r:id="rId7"/>
    <p:sldId id="267" r:id="rId8"/>
    <p:sldId id="270" r:id="rId9"/>
    <p:sldId id="274" r:id="rId10"/>
    <p:sldId id="275" r:id="rId11"/>
    <p:sldId id="273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1D10"/>
    <a:srgbClr val="4D4D4D"/>
    <a:srgbClr val="B0AC00"/>
    <a:srgbClr val="D5E1E7"/>
    <a:srgbClr val="FFCC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70A45F-59B0-48F0-AEB2-3775FCDB88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4800600"/>
            <a:ext cx="5257800" cy="762000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486400"/>
            <a:ext cx="4114800" cy="609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838200"/>
            <a:ext cx="15430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2293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47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-152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96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3886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828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5735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97112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657350"/>
            <a:ext cx="3660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5" y="2297112"/>
            <a:ext cx="3660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617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Subtopics Go Here</a:t>
            </a:r>
          </a:p>
          <a:p>
            <a:pPr lvl="1"/>
            <a:r>
              <a:rPr lang="en-US" dirty="0" smtClean="0"/>
              <a:t>A</a:t>
            </a:r>
          </a:p>
          <a:p>
            <a:pPr lvl="2"/>
            <a:r>
              <a:rPr lang="en-US" dirty="0" smtClean="0"/>
              <a:t>B</a:t>
            </a:r>
          </a:p>
          <a:p>
            <a:pPr lvl="3"/>
            <a:r>
              <a:rPr lang="en-US" dirty="0" smtClean="0"/>
              <a:t>C</a:t>
            </a:r>
          </a:p>
          <a:p>
            <a:pPr lvl="4"/>
            <a:r>
              <a:rPr lang="en-US" dirty="0" smtClean="0"/>
              <a:t>d</a:t>
            </a:r>
          </a:p>
          <a:p>
            <a:pPr lvl="2"/>
            <a:endParaRPr lang="en-US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4419600"/>
            <a:ext cx="6934200" cy="762000"/>
          </a:xfrm>
        </p:spPr>
        <p:txBody>
          <a:bodyPr/>
          <a:lstStyle/>
          <a:p>
            <a:pPr algn="ctr"/>
            <a:r>
              <a:rPr lang="en-US" dirty="0" smtClean="0"/>
              <a:t>Action Plan:</a:t>
            </a:r>
            <a:br>
              <a:rPr lang="en-US" dirty="0" smtClean="0"/>
            </a:br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teaching and Learning Skills</a:t>
            </a:r>
            <a:endParaRPr lang="en-US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67400"/>
            <a:ext cx="6172200" cy="609600"/>
          </a:xfrm>
        </p:spPr>
        <p:txBody>
          <a:bodyPr/>
          <a:lstStyle/>
          <a:p>
            <a:r>
              <a:rPr lang="en-US" sz="3200" b="1" i="1" dirty="0" smtClean="0">
                <a:solidFill>
                  <a:schemeClr val="tx1">
                    <a:lumMod val="95000"/>
                  </a:schemeClr>
                </a:solidFill>
              </a:rPr>
              <a:t>Presenter:  Susheila B. Palattao</a:t>
            </a:r>
            <a:endParaRPr lang="en-US" sz="32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Resources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/>
          <a:lstStyle/>
          <a:p>
            <a:pPr>
              <a:buNone/>
            </a:pPr>
            <a:endParaRPr lang="en-US" sz="3200" b="1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</a:rPr>
              <a:t>Internet Sources:</a:t>
            </a:r>
            <a:endParaRPr lang="en-US" sz="3200" dirty="0" smtClean="0">
              <a:solidFill>
                <a:schemeClr val="bg2"/>
              </a:solidFill>
            </a:endParaRPr>
          </a:p>
          <a:p>
            <a:pPr marL="514350" indent="-514350">
              <a:buAutoNum type="arabicPeriod"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ICT integration in Chemistry</a:t>
            </a:r>
          </a:p>
          <a:p>
            <a:pPr marL="514350" indent="-514350">
              <a:buNone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2. Web-Enhanced Learning Environmental Strategies/ Web  2.0 - Designing the Web for teaching and Learning</a:t>
            </a:r>
          </a:p>
          <a:p>
            <a:pPr marL="514350" indent="-514350">
              <a:buNone/>
            </a:pP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3. Science Activities/Chemistry Group Activities and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76200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Challenges and Solutions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</a:rPr>
              <a:t>Challenges: </a:t>
            </a:r>
          </a:p>
          <a:p>
            <a:pPr>
              <a:buNone/>
            </a:pPr>
            <a:endParaRPr lang="en-US" sz="3200" dirty="0" smtClean="0">
              <a:solidFill>
                <a:schemeClr val="bg2"/>
              </a:solidFill>
            </a:endParaRPr>
          </a:p>
          <a:p>
            <a:pPr lvl="0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Availability of computer and internet in the application of Web-Enhanced Learning Activities</a:t>
            </a:r>
          </a:p>
          <a:p>
            <a:pPr lvl="0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Other classes will be disturb with the possible noisy environment of students during group activities</a:t>
            </a:r>
          </a:p>
          <a:p>
            <a:pPr>
              <a:buNone/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76200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Challenges and Solutions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10600" cy="48006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</a:rPr>
              <a:t>Solutions:</a:t>
            </a:r>
          </a:p>
          <a:p>
            <a:pPr lvl="0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Schedule ahead of time the ICT lab in-charge in the use of computer and internet and re-schedule the activity in case of power interruption or internet inaccessibility. Make some back-up plan for the lesson.</a:t>
            </a:r>
          </a:p>
          <a:p>
            <a:pPr lvl="0"/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Inform teacher of other classes ahead of time of the activities and ask students not to make some loud noises that will distract other classes.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 </a:t>
            </a:r>
          </a:p>
          <a:p>
            <a:pPr>
              <a:buNone/>
            </a:pPr>
            <a:endParaRPr lang="en-US" sz="3200" b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1219200"/>
            <a:ext cx="8153400" cy="838200"/>
          </a:xfrm>
        </p:spPr>
        <p:txBody>
          <a:bodyPr/>
          <a:lstStyle/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5400" b="1" i="1" dirty="0" smtClean="0"/>
              <a:t>Thank you for listening…</a:t>
            </a:r>
            <a:endParaRPr lang="en-US" sz="5400" b="1" i="1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 bwMode="auto">
          <a:xfrm>
            <a:off x="609600" y="1295400"/>
            <a:ext cx="7772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914400" y="1828800"/>
            <a:ext cx="7772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Action Plan: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7620000" cy="27432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 Application of technology and 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teaching learning skills in chemistry classes using computer applications: MS Word, Excel and MS PowerPoint and the internet.</a:t>
            </a:r>
          </a:p>
          <a:p>
            <a:pPr algn="just">
              <a:buNone/>
            </a:pPr>
            <a:r>
              <a:rPr lang="en-US" sz="3200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bg2"/>
                </a:solidFill>
              </a:rPr>
              <a:t>Goals</a:t>
            </a:r>
            <a:endParaRPr lang="en-US" sz="4000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2"/>
                </a:solidFill>
              </a:rPr>
              <a:t>Develop instructional material that will enhance student’s creativity and teamwork with the use of technology.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/>
                </a:solidFill>
              </a:rPr>
              <a:t> </a:t>
            </a:r>
          </a:p>
          <a:p>
            <a:r>
              <a:rPr lang="en-US" sz="3200" dirty="0" smtClean="0">
                <a:solidFill>
                  <a:schemeClr val="bg2"/>
                </a:solidFill>
              </a:rPr>
              <a:t>Create assessment tool and evaluation with the use of technology.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chemeClr val="bg2"/>
                </a:solidFill>
              </a:rPr>
              <a:t>Instructional Strategies and Task</a:t>
            </a:r>
            <a:r>
              <a:rPr lang="en-US" sz="3600" dirty="0" smtClean="0">
                <a:solidFill>
                  <a:schemeClr val="bg2"/>
                </a:solidFill>
              </a:rPr>
              <a:t/>
            </a:r>
            <a:br>
              <a:rPr lang="en-US" sz="3600" dirty="0" smtClean="0">
                <a:solidFill>
                  <a:schemeClr val="bg2"/>
                </a:solidFill>
              </a:rPr>
            </a:br>
            <a:endParaRPr lang="en-US" sz="3600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7924800" cy="4114800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en-US" sz="3200" b="1" dirty="0" smtClean="0">
                <a:solidFill>
                  <a:schemeClr val="bg2"/>
                </a:solidFill>
                <a:latin typeface="Calibri" pitchFamily="34" charset="0"/>
                <a:ea typeface="Times New Roman" pitchFamily="18" charset="0"/>
              </a:rPr>
              <a:t>Strategy:</a:t>
            </a:r>
          </a:p>
          <a:p>
            <a:pPr marL="0" lvl="0" indent="0">
              <a:spcBef>
                <a:spcPct val="0"/>
              </a:spcBef>
              <a:buNone/>
            </a:pPr>
            <a:endParaRPr lang="en-US" sz="3200" dirty="0" smtClean="0">
              <a:solidFill>
                <a:schemeClr val="bg2"/>
              </a:solidFill>
              <a:latin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en-US" sz="3200" dirty="0" smtClean="0">
                <a:solidFill>
                  <a:schemeClr val="bg2"/>
                </a:solidFill>
                <a:latin typeface="Calibri" pitchFamily="34" charset="0"/>
                <a:ea typeface="Times New Roman" pitchFamily="18" charset="0"/>
              </a:rPr>
              <a:t>I will provide wide range of activities that will develop collaboration, interaction and cooperation among the learners</a:t>
            </a:r>
            <a:endParaRPr lang="en-US" sz="3200" dirty="0" smtClean="0">
              <a:solidFill>
                <a:schemeClr val="bg2"/>
              </a:solidFill>
              <a:latin typeface="Arial" pitchFamily="34" charset="0"/>
            </a:endParaRPr>
          </a:p>
          <a:p>
            <a:pPr marL="0" lvl="0" indent="0" eaLnBrk="0" hangingPunct="0">
              <a:spcBef>
                <a:spcPct val="0"/>
              </a:spcBef>
              <a:buNone/>
            </a:pPr>
            <a:endParaRPr lang="en-US" sz="1800" dirty="0" smtClean="0">
              <a:solidFill>
                <a:schemeClr val="tx1"/>
              </a:solidFill>
              <a:latin typeface="Arial" pitchFamily="34" charset="0"/>
            </a:endParaRP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Instructional Strategies and Task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752600"/>
            <a:ext cx="8610600" cy="48768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chemeClr val="bg2"/>
                </a:solidFill>
              </a:rPr>
              <a:t>Tasks:</a:t>
            </a:r>
          </a:p>
          <a:p>
            <a:pPr lvl="0"/>
            <a:r>
              <a:rPr lang="en-US" sz="3000" dirty="0" smtClean="0">
                <a:solidFill>
                  <a:schemeClr val="bg2"/>
                </a:solidFill>
              </a:rPr>
              <a:t>Allow students to interact and collaborate using the internet like applying Web-Enhanced Learning Activities</a:t>
            </a:r>
          </a:p>
          <a:p>
            <a:pPr lvl="0"/>
            <a:r>
              <a:rPr lang="en-US" sz="3000" dirty="0" smtClean="0">
                <a:solidFill>
                  <a:schemeClr val="bg2"/>
                </a:solidFill>
              </a:rPr>
              <a:t>Allow students to make group projects and assignments</a:t>
            </a:r>
          </a:p>
          <a:p>
            <a:pPr lvl="0"/>
            <a:r>
              <a:rPr lang="en-US" sz="3000" dirty="0" smtClean="0">
                <a:solidFill>
                  <a:schemeClr val="bg2"/>
                </a:solidFill>
              </a:rPr>
              <a:t>Change classroom settings providing more spaces for student interaction and group activities.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153400" cy="838200"/>
          </a:xfrm>
        </p:spPr>
        <p:txBody>
          <a:bodyPr/>
          <a:lstStyle/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5400" b="1" dirty="0" smtClean="0"/>
              <a:t>Timeline</a:t>
            </a:r>
            <a:endParaRPr lang="en-US" sz="5400" b="1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 bwMode="auto">
          <a:xfrm>
            <a:off x="609600" y="1295400"/>
            <a:ext cx="7772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914400" y="1828800"/>
            <a:ext cx="7772400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1813293"/>
            <a:ext cx="8686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</a:rPr>
              <a:t>Considering School Year</a:t>
            </a:r>
            <a:r>
              <a:rPr kumimoji="0" lang="en-US" sz="36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</a:rPr>
              <a:t> 2012-2013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1581836"/>
            <a:ext cx="79248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Search for activities that will require teamwork 	and </a:t>
            </a:r>
            <a:r>
              <a:rPr lang="en-US" sz="2800" dirty="0" smtClean="0"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collaboration among learners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2. Search for Web Enhanced Learning Activities that 	will be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used in the class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3. Make a list of activities and note the activities that 	will be integrated in the lessons</a:t>
            </a: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609600" y="3810000"/>
            <a:ext cx="8153400" cy="106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762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</a:rPr>
              <a:t>May – June: Gathering of resources</a:t>
            </a:r>
            <a:endParaRPr lang="en-U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 txBox="1">
            <a:spLocks/>
          </p:cNvSpPr>
          <p:nvPr/>
        </p:nvSpPr>
        <p:spPr>
          <a:xfrm>
            <a:off x="609600" y="3810000"/>
            <a:ext cx="8153400" cy="106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762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/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</a:rPr>
              <a:t>June - July</a:t>
            </a:r>
            <a:endParaRPr lang="en-U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2400" y="1690068"/>
            <a:ext cx="8153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1. Create Grade book for my chemistry 	classes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2. Prepare a schedule of activities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3. Make a curriculum preview to 	introduce 	lessons and activities that 	the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learners 	will engage into.</a:t>
            </a:r>
            <a:endParaRPr kumimoji="0" lang="en-US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 txBox="1">
            <a:spLocks/>
          </p:cNvSpPr>
          <p:nvPr/>
        </p:nvSpPr>
        <p:spPr>
          <a:xfrm>
            <a:off x="609600" y="3810000"/>
            <a:ext cx="8153400" cy="1066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04800" y="751582"/>
            <a:ext cx="8001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June 2012 – March 2013: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 Curriculum Instruction Implementation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04800" y="2133601"/>
            <a:ext cx="8077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1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st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Quarter: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200" dirty="0" smtClean="0">
                <a:latin typeface="Calibri" pitchFamily="34" charset="0"/>
                <a:ea typeface="Times New Roman" pitchFamily="18" charset="0"/>
              </a:rPr>
              <a:t>	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Group Dynamics and Interactive Activities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2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nd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Quarter: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200" dirty="0" smtClean="0">
                <a:latin typeface="Calibri" pitchFamily="34" charset="0"/>
                <a:ea typeface="Times New Roman" pitchFamily="18" charset="0"/>
              </a:rPr>
              <a:t>	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Applying Web-Enhanced Learning Activity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3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rd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Quarter: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3200" dirty="0" smtClean="0">
                <a:latin typeface="Calibri" pitchFamily="34" charset="0"/>
                <a:ea typeface="Times New Roman" pitchFamily="18" charset="0"/>
              </a:rPr>
              <a:t>	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Applying Web-Enhanced Learning Activity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4</a:t>
            </a:r>
            <a:r>
              <a:rPr kumimoji="0" lang="en-US" sz="3200" b="0" i="0" u="none" strike="noStrike" cap="none" normalizeH="0" baseline="3000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th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Quarter: Group Project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798">
  <a:themeElements>
    <a:clrScheme name="Custom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Custom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FC9B7A5-7EF4-43B6-8A79-275B5D8B30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TS010336798</Template>
  <TotalTime>37</TotalTime>
  <Words>303</Words>
  <Application>Microsoft Office PowerPoint</Application>
  <PresentationFormat>On-screen Show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TS010336798</vt:lpstr>
      <vt:lpstr>Action Plan: 21st Century teaching and Learning Skills</vt:lpstr>
      <vt:lpstr>Action Plan:</vt:lpstr>
      <vt:lpstr>Goals</vt:lpstr>
      <vt:lpstr>Instructional Strategies and Task </vt:lpstr>
      <vt:lpstr>Instructional Strategies and Task </vt:lpstr>
      <vt:lpstr>Slide 6</vt:lpstr>
      <vt:lpstr>Slide 7</vt:lpstr>
      <vt:lpstr>Slide 8</vt:lpstr>
      <vt:lpstr>Slide 9</vt:lpstr>
      <vt:lpstr>Resources </vt:lpstr>
      <vt:lpstr>Challenges and Solutions </vt:lpstr>
      <vt:lpstr>Challenges and Solutions 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Plan: 21st Century teaching and Learning Skills</dc:title>
  <dc:subject/>
  <dc:creator>User </dc:creator>
  <cp:keywords/>
  <dc:description/>
  <cp:lastModifiedBy>User </cp:lastModifiedBy>
  <cp:revision>11</cp:revision>
  <dcterms:created xsi:type="dcterms:W3CDTF">2011-10-24T19:06:02Z</dcterms:created>
  <dcterms:modified xsi:type="dcterms:W3CDTF">2011-10-24T19:46:41Z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TC103367989990</vt:lpwstr>
  </property>
</Properties>
</file>